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D6D6"/>
          </a:solidFill>
        </a:fill>
      </a:tcStyle>
    </a:wholeTbl>
    <a:band2H>
      <a:tcTxStyle b="def" i="def"/>
      <a:tcStyle>
        <a:tcBdr/>
        <a:fill>
          <a:solidFill>
            <a:srgbClr val="ECEC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CDC"/>
          </a:solidFill>
        </a:fill>
      </a:tcStyle>
    </a:wholeTbl>
    <a:band2H>
      <a:tcTxStyle b="def" i="def"/>
      <a:tcStyle>
        <a:tcBdr/>
        <a:fill>
          <a:solidFill>
            <a:schemeClr val="accent6">
              <a:lumOff val="63215"/>
            </a:scheme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CFCF"/>
          </a:solidFill>
        </a:fill>
      </a:tcStyle>
    </a:wholeTbl>
    <a:band2H>
      <a:tcTxStyle b="def" i="def"/>
      <a:tcStyle>
        <a:tcBdr/>
        <a:fill>
          <a:solidFill>
            <a:srgbClr val="E8E8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4" name="Shape 10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Arial"/>
      </a:defRPr>
    </a:lvl1pPr>
    <a:lvl2pPr indent="228600" defTabSz="457200" latinLnBrk="0">
      <a:defRPr sz="1200">
        <a:latin typeface="+mn-lt"/>
        <a:ea typeface="+mn-ea"/>
        <a:cs typeface="+mn-cs"/>
        <a:sym typeface="Arial"/>
      </a:defRPr>
    </a:lvl2pPr>
    <a:lvl3pPr indent="457200" defTabSz="457200" latinLnBrk="0">
      <a:defRPr sz="1200">
        <a:latin typeface="+mn-lt"/>
        <a:ea typeface="+mn-ea"/>
        <a:cs typeface="+mn-cs"/>
        <a:sym typeface="Arial"/>
      </a:defRPr>
    </a:lvl3pPr>
    <a:lvl4pPr indent="685800" defTabSz="457200" latinLnBrk="0">
      <a:defRPr sz="1200">
        <a:latin typeface="+mn-lt"/>
        <a:ea typeface="+mn-ea"/>
        <a:cs typeface="+mn-cs"/>
        <a:sym typeface="Arial"/>
      </a:defRPr>
    </a:lvl4pPr>
    <a:lvl5pPr indent="914400" defTabSz="457200" latinLnBrk="0">
      <a:defRPr sz="1200">
        <a:latin typeface="+mn-lt"/>
        <a:ea typeface="+mn-ea"/>
        <a:cs typeface="+mn-cs"/>
        <a:sym typeface="Arial"/>
      </a:defRPr>
    </a:lvl5pPr>
    <a:lvl6pPr indent="1143000" defTabSz="457200" latinLnBrk="0">
      <a:defRPr sz="1200">
        <a:latin typeface="+mn-lt"/>
        <a:ea typeface="+mn-ea"/>
        <a:cs typeface="+mn-cs"/>
        <a:sym typeface="Arial"/>
      </a:defRPr>
    </a:lvl6pPr>
    <a:lvl7pPr indent="1371600" defTabSz="457200" latinLnBrk="0">
      <a:defRPr sz="1200">
        <a:latin typeface="+mn-lt"/>
        <a:ea typeface="+mn-ea"/>
        <a:cs typeface="+mn-cs"/>
        <a:sym typeface="Arial"/>
      </a:defRPr>
    </a:lvl7pPr>
    <a:lvl8pPr indent="1600200" defTabSz="457200" latinLnBrk="0">
      <a:defRPr sz="1200">
        <a:latin typeface="+mn-lt"/>
        <a:ea typeface="+mn-ea"/>
        <a:cs typeface="+mn-cs"/>
        <a:sym typeface="Arial"/>
      </a:defRPr>
    </a:lvl8pPr>
    <a:lvl9pPr indent="1828800" defTabSz="4572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ma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/>
          <p:cNvSpPr/>
          <p:nvPr>
            <p:ph type="pic" idx="13"/>
          </p:nvPr>
        </p:nvSpPr>
        <p:spPr>
          <a:xfrm>
            <a:off x="1153326" y="791853"/>
            <a:ext cx="7990673" cy="435164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6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lou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/>
          <p:nvPr/>
        </p:nvSpPr>
        <p:spPr>
          <a:xfrm>
            <a:off x="1153325" y="791848"/>
            <a:ext cx="7990676" cy="4351658"/>
          </a:xfrm>
          <a:prstGeom prst="rect">
            <a:avLst/>
          </a:prstGeom>
          <a:solidFill>
            <a:srgbClr val="5F949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26" name="Body Level One…"/>
          <p:cNvSpPr txBox="1"/>
          <p:nvPr>
            <p:ph type="body" sz="quarter" idx="1" hasCustomPrompt="1"/>
          </p:nvPr>
        </p:nvSpPr>
        <p:spPr>
          <a:xfrm>
            <a:off x="1716022" y="2027359"/>
            <a:ext cx="6400802" cy="642403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FFFFFF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27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pic>
        <p:nvPicPr>
          <p:cNvPr id="28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" y="2691420"/>
            <a:ext cx="5539858" cy="2466352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TextBox 8"/>
          <p:cNvSpPr txBox="1"/>
          <p:nvPr/>
        </p:nvSpPr>
        <p:spPr>
          <a:xfrm rot="5400000">
            <a:off x="-649812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30" name="Straight Connector 10"/>
          <p:cNvSpPr/>
          <p:nvPr/>
        </p:nvSpPr>
        <p:spPr>
          <a:xfrm>
            <a:off x="1153326" y="506091"/>
            <a:ext cx="479474" cy="9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1" name="Text Placeholder 21"/>
          <p:cNvSpPr/>
          <p:nvPr>
            <p:ph type="body" sz="quarter" idx="13" hasCustomPrompt="1"/>
          </p:nvPr>
        </p:nvSpPr>
        <p:spPr>
          <a:xfrm>
            <a:off x="1719260" y="406119"/>
            <a:ext cx="6400810" cy="223841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"/>
          <p:cNvSpPr/>
          <p:nvPr/>
        </p:nvSpPr>
        <p:spPr>
          <a:xfrm>
            <a:off x="1153325" y="0"/>
            <a:ext cx="7990676" cy="5143500"/>
          </a:xfrm>
          <a:prstGeom prst="rect">
            <a:avLst/>
          </a:prstGeom>
          <a:solidFill>
            <a:srgbClr val="ECF2F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0" name="Presentation title"/>
          <p:cNvSpPr txBox="1"/>
          <p:nvPr>
            <p:ph type="title" hasCustomPrompt="1"/>
          </p:nvPr>
        </p:nvSpPr>
        <p:spPr>
          <a:xfrm>
            <a:off x="1716022" y="466141"/>
            <a:ext cx="6400802" cy="110252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41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6400802" cy="6424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5F9495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4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TextBox 8"/>
          <p:cNvSpPr txBox="1"/>
          <p:nvPr/>
        </p:nvSpPr>
        <p:spPr>
          <a:xfrm rot="5400000">
            <a:off x="-649812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44" name="Straight Connector 10"/>
          <p:cNvSpPr/>
          <p:nvPr/>
        </p:nvSpPr>
        <p:spPr>
          <a:xfrm>
            <a:off x="1153326" y="506091"/>
            <a:ext cx="479474" cy="9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5" name="Text Placeholder 21"/>
          <p:cNvSpPr/>
          <p:nvPr>
            <p:ph type="body" sz="quarter" idx="13" hasCustomPrompt="1"/>
          </p:nvPr>
        </p:nvSpPr>
        <p:spPr>
          <a:xfrm>
            <a:off x="1719260" y="406119"/>
            <a:ext cx="6400810" cy="223841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46" name="Text Placeholder 3"/>
          <p:cNvSpPr/>
          <p:nvPr>
            <p:ph type="body" sz="quarter" idx="14" hasCustomPrompt="1"/>
          </p:nvPr>
        </p:nvSpPr>
        <p:spPr>
          <a:xfrm>
            <a:off x="1719263" y="1913449"/>
            <a:ext cx="3008320" cy="3047454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47" name="Text Placeholder 3"/>
          <p:cNvSpPr/>
          <p:nvPr>
            <p:ph type="body" sz="quarter" idx="15" hasCustomPrompt="1"/>
          </p:nvPr>
        </p:nvSpPr>
        <p:spPr>
          <a:xfrm>
            <a:off x="5108509" y="1913449"/>
            <a:ext cx="3008320" cy="3047454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mag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icture Placeholder 13"/>
          <p:cNvSpPr/>
          <p:nvPr>
            <p:ph type="pic" idx="13"/>
          </p:nvPr>
        </p:nvSpPr>
        <p:spPr>
          <a:xfrm>
            <a:off x="4807286" y="791853"/>
            <a:ext cx="4343214" cy="434321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6" name="Rectangle 3"/>
          <p:cNvSpPr/>
          <p:nvPr/>
        </p:nvSpPr>
        <p:spPr>
          <a:xfrm flipH="1">
            <a:off x="-4" y="0"/>
            <a:ext cx="1153333" cy="5143500"/>
          </a:xfrm>
          <a:prstGeom prst="rect">
            <a:avLst/>
          </a:prstGeom>
          <a:solidFill>
            <a:srgbClr val="ECF2F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7" name="Presentation title"/>
          <p:cNvSpPr txBox="1"/>
          <p:nvPr>
            <p:ph type="title" hasCustomPrompt="1"/>
          </p:nvPr>
        </p:nvSpPr>
        <p:spPr>
          <a:xfrm>
            <a:off x="1716022" y="466141"/>
            <a:ext cx="3011554" cy="110252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58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3011554" cy="6424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5F9495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59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TextBox 8"/>
          <p:cNvSpPr txBox="1"/>
          <p:nvPr/>
        </p:nvSpPr>
        <p:spPr>
          <a:xfrm rot="5400000">
            <a:off x="-649812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61" name="Straight Connector 10"/>
          <p:cNvSpPr/>
          <p:nvPr/>
        </p:nvSpPr>
        <p:spPr>
          <a:xfrm>
            <a:off x="1153326" y="506091"/>
            <a:ext cx="479474" cy="9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2" name="Text Placeholder 21"/>
          <p:cNvSpPr/>
          <p:nvPr>
            <p:ph type="body" sz="quarter" idx="14" hasCustomPrompt="1"/>
          </p:nvPr>
        </p:nvSpPr>
        <p:spPr>
          <a:xfrm>
            <a:off x="1719260" y="406119"/>
            <a:ext cx="6400810" cy="223841"/>
          </a:xfrm>
          <a:prstGeom prst="rect">
            <a:avLst/>
          </a:prstGeom>
        </p:spPr>
        <p:txBody>
          <a:bodyPr/>
          <a:lstStyle>
            <a:lvl1pPr>
              <a:defRPr cap="none"/>
            </a:lvl1pPr>
          </a:lstStyle>
          <a:p>
            <a:pPr/>
            <a:r>
              <a:t>SECTION TITLE</a:t>
            </a:r>
          </a:p>
        </p:txBody>
      </p:sp>
      <p:sp>
        <p:nvSpPr>
          <p:cNvPr id="63" name="Text Placeholder 3"/>
          <p:cNvSpPr/>
          <p:nvPr>
            <p:ph type="body" sz="quarter" idx="15" hasCustomPrompt="1"/>
          </p:nvPr>
        </p:nvSpPr>
        <p:spPr>
          <a:xfrm>
            <a:off x="1719263" y="1913449"/>
            <a:ext cx="3008320" cy="3047454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mages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3"/>
          <p:cNvSpPr/>
          <p:nvPr/>
        </p:nvSpPr>
        <p:spPr>
          <a:xfrm flipH="1">
            <a:off x="-4" y="0"/>
            <a:ext cx="1153333" cy="5143500"/>
          </a:xfrm>
          <a:prstGeom prst="rect">
            <a:avLst/>
          </a:prstGeom>
          <a:solidFill>
            <a:srgbClr val="5F949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2" name="Presentation title"/>
          <p:cNvSpPr txBox="1"/>
          <p:nvPr>
            <p:ph type="title" hasCustomPrompt="1"/>
          </p:nvPr>
        </p:nvSpPr>
        <p:spPr>
          <a:xfrm>
            <a:off x="1716022" y="466141"/>
            <a:ext cx="4576777" cy="110252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73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4576777" cy="6424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5F9495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7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6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TextBox 8"/>
          <p:cNvSpPr txBox="1"/>
          <p:nvPr/>
        </p:nvSpPr>
        <p:spPr>
          <a:xfrm rot="5400000">
            <a:off x="-649812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FFFFFF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76" name="Straight Connector 10"/>
          <p:cNvSpPr/>
          <p:nvPr/>
        </p:nvSpPr>
        <p:spPr>
          <a:xfrm>
            <a:off x="1153326" y="506091"/>
            <a:ext cx="479474" cy="9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7" name="Text Placeholder 21"/>
          <p:cNvSpPr/>
          <p:nvPr>
            <p:ph type="body" sz="quarter" idx="13" hasCustomPrompt="1"/>
          </p:nvPr>
        </p:nvSpPr>
        <p:spPr>
          <a:xfrm>
            <a:off x="1719263" y="406119"/>
            <a:ext cx="4573540" cy="223841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78" name="Text Placeholder 3"/>
          <p:cNvSpPr/>
          <p:nvPr>
            <p:ph type="body" sz="half" idx="14" hasCustomPrompt="1"/>
          </p:nvPr>
        </p:nvSpPr>
        <p:spPr>
          <a:xfrm>
            <a:off x="1719263" y="1913449"/>
            <a:ext cx="4573540" cy="3047454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79" name="Picture Placeholder 13"/>
          <p:cNvSpPr/>
          <p:nvPr>
            <p:ph type="pic" sz="quarter" idx="15"/>
          </p:nvPr>
        </p:nvSpPr>
        <p:spPr>
          <a:xfrm>
            <a:off x="6656668" y="2641236"/>
            <a:ext cx="2493838" cy="24938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0" name="Picture Placeholder 13"/>
          <p:cNvSpPr/>
          <p:nvPr>
            <p:ph type="pic" sz="quarter" idx="16"/>
          </p:nvPr>
        </p:nvSpPr>
        <p:spPr>
          <a:xfrm>
            <a:off x="6656668" y="0"/>
            <a:ext cx="2493838" cy="24938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3"/>
          <p:cNvSpPr/>
          <p:nvPr/>
        </p:nvSpPr>
        <p:spPr>
          <a:xfrm>
            <a:off x="1153325" y="0"/>
            <a:ext cx="7990676" cy="5143500"/>
          </a:xfrm>
          <a:prstGeom prst="rect">
            <a:avLst/>
          </a:prstGeom>
          <a:solidFill>
            <a:srgbClr val="ECF2F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89" name="Presentation title"/>
          <p:cNvSpPr txBox="1"/>
          <p:nvPr>
            <p:ph type="title" hasCustomPrompt="1"/>
          </p:nvPr>
        </p:nvSpPr>
        <p:spPr>
          <a:xfrm>
            <a:off x="1716022" y="466141"/>
            <a:ext cx="6400802" cy="11025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90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6400802" cy="64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  <a:lvl2pPr marL="0" indent="0">
              <a:buSzTx/>
              <a:buNone/>
              <a:defRPr>
                <a:solidFill>
                  <a:srgbClr val="5F9495"/>
                </a:solidFill>
              </a:defRPr>
            </a:lvl2pPr>
            <a:lvl3pPr marL="0" indent="0">
              <a:buSzTx/>
              <a:buNone/>
              <a:defRPr>
                <a:solidFill>
                  <a:srgbClr val="5F9495"/>
                </a:solidFill>
              </a:defRPr>
            </a:lvl3pPr>
            <a:lvl4pPr marL="0" indent="0">
              <a:buSzTx/>
              <a:buNone/>
              <a:defRPr>
                <a:solidFill>
                  <a:srgbClr val="5F9495"/>
                </a:solidFill>
              </a:defRPr>
            </a:lvl4pPr>
            <a:lvl5pPr marL="0" indent="0">
              <a:buSzTx/>
              <a:buNone/>
              <a:defRPr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9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TextBox 8"/>
          <p:cNvSpPr txBox="1"/>
          <p:nvPr/>
        </p:nvSpPr>
        <p:spPr>
          <a:xfrm rot="5400000">
            <a:off x="-649815" y="3587849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93" name="Straight Connector 10"/>
          <p:cNvSpPr/>
          <p:nvPr/>
        </p:nvSpPr>
        <p:spPr>
          <a:xfrm>
            <a:off x="1153326" y="506091"/>
            <a:ext cx="479474" cy="7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4" name="Text Placeholder 21"/>
          <p:cNvSpPr/>
          <p:nvPr>
            <p:ph type="body" sz="quarter" idx="13" hasCustomPrompt="1"/>
          </p:nvPr>
        </p:nvSpPr>
        <p:spPr>
          <a:xfrm>
            <a:off x="1719261" y="406120"/>
            <a:ext cx="6400808" cy="223841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95" name="Text Placeholder 3"/>
          <p:cNvSpPr/>
          <p:nvPr>
            <p:ph type="body" sz="quarter" idx="14" hasCustomPrompt="1"/>
          </p:nvPr>
        </p:nvSpPr>
        <p:spPr>
          <a:xfrm>
            <a:off x="1719263" y="1913449"/>
            <a:ext cx="3008319" cy="304745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96" name="Text Placeholder 3"/>
          <p:cNvSpPr/>
          <p:nvPr>
            <p:ph type="body" sz="quarter" idx="15" hasCustomPrompt="1"/>
          </p:nvPr>
        </p:nvSpPr>
        <p:spPr>
          <a:xfrm>
            <a:off x="5108509" y="1913449"/>
            <a:ext cx="3008319" cy="304745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traight Connector 17"/>
          <p:cNvSpPr/>
          <p:nvPr/>
        </p:nvSpPr>
        <p:spPr>
          <a:xfrm>
            <a:off x="1153326" y="506091"/>
            <a:ext cx="479474" cy="9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" name="TextBox 10"/>
          <p:cNvSpPr txBox="1"/>
          <p:nvPr/>
        </p:nvSpPr>
        <p:spPr>
          <a:xfrm rot="5400000">
            <a:off x="-649812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5" name="Body Level One…"/>
          <p:cNvSpPr txBox="1"/>
          <p:nvPr>
            <p:ph type="body" idx="1" hasCustomPrompt="1"/>
          </p:nvPr>
        </p:nvSpPr>
        <p:spPr>
          <a:xfrm>
            <a:off x="1719263" y="406120"/>
            <a:ext cx="6400804" cy="223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SECTION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" name="Presentation title"/>
          <p:cNvSpPr txBox="1"/>
          <p:nvPr>
            <p:ph type="title" hasCustomPrompt="1"/>
          </p:nvPr>
        </p:nvSpPr>
        <p:spPr>
          <a:xfrm>
            <a:off x="1716022" y="1222449"/>
            <a:ext cx="6400802" cy="11025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7" name="Slide Number"/>
          <p:cNvSpPr txBox="1"/>
          <p:nvPr>
            <p:ph type="sldNum" sz="quarter" idx="2"/>
          </p:nvPr>
        </p:nvSpPr>
        <p:spPr>
          <a:xfrm>
            <a:off x="6279550" y="4635137"/>
            <a:ext cx="273653" cy="26425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0" marR="0" indent="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1pPr>
      <a:lvl2pPr marL="557212" marR="0" indent="-100012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–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2pPr>
      <a:lvl3pPr marL="9944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3pPr>
      <a:lvl4pPr marL="14516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–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4pPr>
      <a:lvl5pPr marL="19088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»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5pPr>
      <a:lvl6pPr marL="23660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6pPr>
      <a:lvl7pPr marL="28232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7pPr>
      <a:lvl8pPr marL="3280409" marR="0" indent="-80009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8pPr>
      <a:lvl9pPr marL="3737609" marR="0" indent="-80009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amantha_mcelligott@hotmail.com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Picture Placeholder 11"/>
          <p:cNvGrpSpPr/>
          <p:nvPr/>
        </p:nvGrpSpPr>
        <p:grpSpPr>
          <a:xfrm>
            <a:off x="1153317" y="791847"/>
            <a:ext cx="7990693" cy="4351662"/>
            <a:chOff x="-1" y="0"/>
            <a:chExt cx="7990691" cy="4351661"/>
          </a:xfrm>
        </p:grpSpPr>
        <p:sp>
          <p:nvSpPr>
            <p:cNvPr id="106" name="Rectangle"/>
            <p:cNvSpPr/>
            <p:nvPr/>
          </p:nvSpPr>
          <p:spPr>
            <a:xfrm>
              <a:off x="-2" y="-1"/>
              <a:ext cx="7990691" cy="4351659"/>
            </a:xfrm>
            <a:prstGeom prst="rect">
              <a:avLst/>
            </a:prstGeom>
            <a:solidFill>
              <a:srgbClr val="5F9495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pic>
          <p:nvPicPr>
            <p:cNvPr id="107" name="image4.jpeg" descr="image4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18020" r="0" b="266"/>
            <a:stretch>
              <a:fillRect/>
            </a:stretch>
          </p:blipFill>
          <p:spPr>
            <a:xfrm>
              <a:off x="1" y="-1"/>
              <a:ext cx="7990690" cy="435166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9" name="Text Placeholder 2"/>
          <p:cNvSpPr txBox="1"/>
          <p:nvPr>
            <p:ph type="body" sz="quarter" idx="1"/>
          </p:nvPr>
        </p:nvSpPr>
        <p:spPr>
          <a:xfrm>
            <a:off x="1719260" y="406119"/>
            <a:ext cx="6400810" cy="223841"/>
          </a:xfrm>
          <a:prstGeom prst="rect">
            <a:avLst/>
          </a:prstGeom>
        </p:spPr>
        <p:txBody>
          <a:bodyPr/>
          <a:lstStyle/>
          <a:p>
            <a:pPr/>
            <a:r>
              <a:t>THE AWARDING BODY NETWORK</a:t>
            </a:r>
          </a:p>
        </p:txBody>
      </p:sp>
      <p:sp>
        <p:nvSpPr>
          <p:cNvPr id="110" name="Rectangle 6"/>
          <p:cNvSpPr/>
          <p:nvPr/>
        </p:nvSpPr>
        <p:spPr>
          <a:xfrm>
            <a:off x="1153321" y="791848"/>
            <a:ext cx="3997933" cy="4351658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rgbClr val="000000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rcRect l="20818" t="0" r="0" b="0"/>
          <a:stretch>
            <a:fillRect/>
          </a:stretch>
        </p:blipFill>
        <p:spPr>
          <a:xfrm>
            <a:off x="1146186" y="2691420"/>
            <a:ext cx="4386537" cy="2466352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Title 3"/>
          <p:cNvSpPr txBox="1"/>
          <p:nvPr>
            <p:ph type="title"/>
          </p:nvPr>
        </p:nvSpPr>
        <p:spPr>
          <a:xfrm>
            <a:off x="1716022" y="1222449"/>
            <a:ext cx="6400802" cy="1102527"/>
          </a:xfrm>
          <a:prstGeom prst="rect">
            <a:avLst/>
          </a:prstGeom>
        </p:spPr>
        <p:txBody>
          <a:bodyPr/>
          <a:lstStyle/>
          <a:p>
            <a:pPr/>
            <a:r>
              <a:t>A Provider’s Toolbox:</a:t>
            </a:r>
          </a:p>
          <a:p>
            <a:pPr/>
            <a:r>
              <a:t>4. Listening Skills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One last thing…"/>
          <p:cNvSpPr txBox="1"/>
          <p:nvPr>
            <p:ph type="title"/>
          </p:nvPr>
        </p:nvSpPr>
        <p:spPr>
          <a:xfrm>
            <a:off x="1716022" y="466141"/>
            <a:ext cx="6400802" cy="11025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One last thing…</a:t>
            </a:r>
          </a:p>
        </p:txBody>
      </p:sp>
      <p:sp>
        <p:nvSpPr>
          <p:cNvPr id="153" name="Text Placeholder 21"/>
          <p:cNvSpPr txBox="1"/>
          <p:nvPr>
            <p:ph type="body" sz="quarter" idx="1"/>
          </p:nvPr>
        </p:nvSpPr>
        <p:spPr>
          <a:xfrm>
            <a:off x="1719261" y="406120"/>
            <a:ext cx="6400808" cy="223841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4E4E4C"/>
                </a:solidFill>
              </a:defRPr>
            </a:pPr>
          </a:p>
        </p:txBody>
      </p:sp>
      <p:sp>
        <p:nvSpPr>
          <p:cNvPr id="154" name="Text Placeholder 3"/>
          <p:cNvSpPr txBox="1"/>
          <p:nvPr/>
        </p:nvSpPr>
        <p:spPr>
          <a:xfrm>
            <a:off x="1719261" y="406120"/>
            <a:ext cx="6400808" cy="22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>
              <a:spcBef>
                <a:spcPts val="100"/>
              </a:spcBef>
              <a:defRPr cap="all" spc="300"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55" name="If in doubt, HEEAR:…"/>
          <p:cNvSpPr txBox="1"/>
          <p:nvPr/>
        </p:nvSpPr>
        <p:spPr>
          <a:xfrm>
            <a:off x="3523858" y="1417911"/>
            <a:ext cx="2785126" cy="3152137"/>
          </a:xfrm>
          <a:prstGeom prst="rect">
            <a:avLst/>
          </a:prstGeom>
          <a:solidFill>
            <a:schemeClr val="accent3"/>
          </a:solidFill>
          <a:ln w="38100">
            <a:solidFill>
              <a:srgbClr val="FFFFFF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  <a:p>
            <a:pPr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If in doubt, HEEAR: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Humble 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Encouraging 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Empathetic 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Appropriate </a:t>
            </a:r>
          </a:p>
          <a:p>
            <a:pPr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- Rapport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Questions?"/>
          <p:cNvSpPr txBox="1"/>
          <p:nvPr>
            <p:ph type="title"/>
          </p:nvPr>
        </p:nvSpPr>
        <p:spPr>
          <a:xfrm>
            <a:off x="1716022" y="1222449"/>
            <a:ext cx="6400802" cy="1102527"/>
          </a:xfrm>
          <a:prstGeom prst="rect">
            <a:avLst/>
          </a:prstGeom>
        </p:spPr>
        <p:txBody>
          <a:bodyPr/>
          <a:lstStyle>
            <a:lvl1pPr defTabSz="397763"/>
          </a:lstStyle>
          <a:p>
            <a:pPr/>
            <a:r>
              <a:t>Questions?</a:t>
            </a:r>
          </a:p>
        </p:txBody>
      </p:sp>
      <p:sp>
        <p:nvSpPr>
          <p:cNvPr id="158" name="Text Placeholder 21"/>
          <p:cNvSpPr txBox="1"/>
          <p:nvPr>
            <p:ph type="body" sz="quarter" idx="1"/>
          </p:nvPr>
        </p:nvSpPr>
        <p:spPr>
          <a:xfrm>
            <a:off x="1719260" y="406119"/>
            <a:ext cx="6400810" cy="223841"/>
          </a:xfrm>
          <a:prstGeom prst="rect">
            <a:avLst/>
          </a:prstGeom>
        </p:spPr>
        <p:txBody>
          <a:bodyPr/>
          <a:lstStyle>
            <a:lvl1pPr>
              <a:spcBef>
                <a:spcPts val="100"/>
              </a:spcBef>
              <a:defRPr cap="all" spc="300" sz="700">
                <a:solidFill>
                  <a:srgbClr val="4E4E4C"/>
                </a:solidFill>
              </a:defRPr>
            </a:lvl1pPr>
          </a:lstStyle>
          <a:p>
            <a:pPr/>
            <a:r>
              <a:t>LEARN – LEAD - INSPIRE</a:t>
            </a:r>
          </a:p>
        </p:txBody>
      </p:sp>
      <p:sp>
        <p:nvSpPr>
          <p:cNvPr id="159" name="samantha_mcelligott@hotmail.com"/>
          <p:cNvSpPr txBox="1"/>
          <p:nvPr/>
        </p:nvSpPr>
        <p:spPr>
          <a:xfrm>
            <a:off x="3484805" y="2386331"/>
            <a:ext cx="3665073" cy="37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+mj-lt"/>
                <a:ea typeface="+mj-ea"/>
                <a:cs typeface="+mj-cs"/>
                <a:sym typeface="Helvetica"/>
                <a:hlinkClick r:id="rId2" invalidUrl="" action="" tgtFrame="" tooltip="" history="1" highlightClick="0" endSnd="0"/>
              </a:defRPr>
            </a:lvl1pPr>
          </a:lstStyle>
          <a:p>
            <a:pPr/>
            <a:r>
              <a:rPr>
                <a:hlinkClick r:id="rId2" invalidUrl="" action="" tgtFrame="" tooltip="" history="1" highlightClick="0" endSnd="0"/>
              </a:rPr>
              <a:t>samantha_mcelligott@hotmail.com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1"/>
          <p:cNvSpPr txBox="1"/>
          <p:nvPr>
            <p:ph type="title"/>
          </p:nvPr>
        </p:nvSpPr>
        <p:spPr>
          <a:xfrm>
            <a:off x="1716022" y="466141"/>
            <a:ext cx="6400802" cy="11025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Session Overview</a:t>
            </a:r>
          </a:p>
        </p:txBody>
      </p:sp>
      <p:sp>
        <p:nvSpPr>
          <p:cNvPr id="115" name="Text Placeholder 3"/>
          <p:cNvSpPr txBox="1"/>
          <p:nvPr>
            <p:ph type="body" sz="quarter" idx="1"/>
          </p:nvPr>
        </p:nvSpPr>
        <p:spPr>
          <a:xfrm>
            <a:off x="1719261" y="406120"/>
            <a:ext cx="6400808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16" name="Text Placeholder 4"/>
          <p:cNvSpPr/>
          <p:nvPr>
            <p:ph type="body" idx="14"/>
          </p:nvPr>
        </p:nvSpPr>
        <p:spPr>
          <a:xfrm>
            <a:off x="1708597" y="1371730"/>
            <a:ext cx="6880133" cy="337583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defTabSz="330280">
              <a:spcBef>
                <a:spcPts val="0"/>
              </a:spcBef>
              <a:defRPr b="1" cap="none" spc="0" sz="1800">
                <a:solidFill>
                  <a:schemeClr val="accent4"/>
                </a:solidFill>
              </a:defRPr>
            </a:pPr>
            <a:r>
              <a:t>- Based on recent research</a:t>
            </a:r>
            <a:endParaRPr spc="245">
              <a:solidFill>
                <a:srgbClr val="FFFFFF"/>
              </a:solidFill>
            </a:endParaRPr>
          </a:p>
          <a:p>
            <a:pPr lvl="1" marL="434577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i.e., evidence of current situation, and what else is needed </a:t>
            </a:r>
            <a:endParaRPr spc="245">
              <a:solidFill>
                <a:srgbClr val="FFFFFF"/>
              </a:solidFill>
            </a:endParaRPr>
          </a:p>
          <a:p>
            <a:pPr lvl="1" marL="434577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</a:p>
          <a:p>
            <a:pPr marL="159344" indent="-159344" defTabSz="330280">
              <a:spcBef>
                <a:spcPts val="0"/>
              </a:spcBef>
              <a:buSzPct val="100000"/>
              <a:buChar char="-"/>
              <a:defRPr b="1" cap="none" spc="0" sz="1800">
                <a:solidFill>
                  <a:schemeClr val="accent4"/>
                </a:solidFill>
              </a:defRPr>
            </a:pPr>
            <a:r>
              <a:t>Well done!</a:t>
            </a:r>
            <a:endParaRPr spc="245">
              <a:solidFill>
                <a:srgbClr val="FFFFFF"/>
              </a:solidFill>
            </a:endParaRPr>
          </a:p>
          <a:p>
            <a:pPr lvl="1" marL="434577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Tweaking performance, recognising your strengths, working on refining skills</a:t>
            </a:r>
            <a:endParaRPr spc="245">
              <a:solidFill>
                <a:srgbClr val="FFFFFF"/>
              </a:solidFill>
            </a:endParaRPr>
          </a:p>
          <a:p>
            <a:pPr lvl="1" marL="434577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</a:p>
          <a:p>
            <a:pPr marL="159344" indent="-159344" defTabSz="330280">
              <a:spcBef>
                <a:spcPts val="0"/>
              </a:spcBef>
              <a:buSzPct val="100000"/>
              <a:buChar char="-"/>
              <a:defRPr b="1" cap="none" spc="0" sz="1800">
                <a:solidFill>
                  <a:schemeClr val="accent4"/>
                </a:solidFill>
              </a:defRPr>
            </a:pPr>
            <a:r>
              <a:t>What and How?</a:t>
            </a:r>
            <a:endParaRPr spc="245">
              <a:solidFill>
                <a:srgbClr val="FFFFFF"/>
              </a:solidFill>
            </a:endParaRPr>
          </a:p>
          <a:p>
            <a:pPr lvl="1" marL="434577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Definition and understanding importance of good feedback, and how to do it!</a:t>
            </a:r>
          </a:p>
          <a:p>
            <a:pPr defTabSz="330280">
              <a:spcBef>
                <a:spcPts val="0"/>
              </a:spcBef>
              <a:defRPr cap="none" spc="0" sz="1800">
                <a:solidFill>
                  <a:schemeClr val="accent4"/>
                </a:solidFill>
              </a:defRPr>
            </a:pPr>
          </a:p>
          <a:p>
            <a:pPr defTabSz="330280">
              <a:spcBef>
                <a:spcPts val="0"/>
              </a:spcBef>
              <a:defRPr b="1" cap="none" spc="0" sz="1800">
                <a:solidFill>
                  <a:schemeClr val="accent4"/>
                </a:solidFill>
              </a:defRPr>
            </a:pPr>
            <a:r>
              <a:t>- Questions welcome :-)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itle 1"/>
          <p:cNvSpPr txBox="1"/>
          <p:nvPr>
            <p:ph type="title"/>
          </p:nvPr>
        </p:nvSpPr>
        <p:spPr>
          <a:xfrm>
            <a:off x="1716022" y="466141"/>
            <a:ext cx="6400802" cy="11025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Effective Listening</a:t>
            </a:r>
          </a:p>
        </p:txBody>
      </p:sp>
      <p:sp>
        <p:nvSpPr>
          <p:cNvPr id="119" name="Text Placeholder 3"/>
          <p:cNvSpPr txBox="1"/>
          <p:nvPr>
            <p:ph type="body" sz="quarter" idx="1"/>
          </p:nvPr>
        </p:nvSpPr>
        <p:spPr>
          <a:xfrm>
            <a:off x="1716022" y="421456"/>
            <a:ext cx="6400802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20" name="Text Placeholder 4"/>
          <p:cNvSpPr/>
          <p:nvPr>
            <p:ph type="body" idx="14"/>
          </p:nvPr>
        </p:nvSpPr>
        <p:spPr>
          <a:xfrm>
            <a:off x="1638121" y="1340055"/>
            <a:ext cx="7021084" cy="342438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defTabSz="280900">
              <a:lnSpc>
                <a:spcPct val="80000"/>
              </a:lnSpc>
              <a:spcBef>
                <a:spcPts val="0"/>
              </a:spcBef>
              <a:defRPr b="1" cap="none" spc="0" sz="2100">
                <a:solidFill>
                  <a:schemeClr val="accent4"/>
                </a:solidFill>
              </a:defRPr>
            </a:pPr>
            <a:r>
              <a:t>Purpose:</a:t>
            </a:r>
          </a:p>
          <a:p>
            <a:pPr marL="210551" indent="-210551" defTabSz="280900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Relates directly to giving feedback/goal setting</a:t>
            </a:r>
          </a:p>
          <a:p>
            <a:pPr marL="210551" indent="-210551" defTabSz="280900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Building rapport</a:t>
            </a:r>
          </a:p>
          <a:p>
            <a:pPr marL="154003" indent="-154003" defTabSz="280900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 Encourages ownership</a:t>
            </a:r>
          </a:p>
          <a:p>
            <a:pPr marL="154003" indent="-154003" defTabSz="280900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 Develop confidence in candidate’s ability to solve their own problems</a:t>
            </a:r>
          </a:p>
          <a:p>
            <a:pPr defTabSz="280900">
              <a:lnSpc>
                <a:spcPct val="80000"/>
              </a:lnSpc>
              <a:spcBef>
                <a:spcPts val="0"/>
              </a:spcBef>
              <a:defRPr cap="none" spc="0" sz="2100">
                <a:solidFill>
                  <a:schemeClr val="accent4"/>
                </a:solidFill>
              </a:defRPr>
            </a:pPr>
          </a:p>
          <a:p>
            <a:pPr defTabSz="280900">
              <a:lnSpc>
                <a:spcPct val="80000"/>
              </a:lnSpc>
              <a:spcBef>
                <a:spcPts val="0"/>
              </a:spcBef>
              <a:defRPr b="1" cap="none" spc="0" sz="2100">
                <a:solidFill>
                  <a:schemeClr val="accent4"/>
                </a:solidFill>
              </a:defRPr>
            </a:pPr>
            <a:r>
              <a:t>Considerations:</a:t>
            </a:r>
          </a:p>
          <a:p>
            <a:pPr marL="154003" indent="-154003" defTabSz="280900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Environmental considerations</a:t>
            </a:r>
          </a:p>
          <a:p>
            <a:pPr marL="154003" indent="-154003" defTabSz="280900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How to show engagement?</a:t>
            </a:r>
          </a:p>
          <a:p>
            <a:pPr marL="154003" indent="-154003" defTabSz="280900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Barriers?</a:t>
            </a:r>
          </a:p>
          <a:p>
            <a:pPr marL="154003" indent="-154003" defTabSz="280900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Interpretation</a:t>
            </a:r>
          </a:p>
          <a:p>
            <a:pPr marL="154003" indent="-154003" defTabSz="280900">
              <a:lnSpc>
                <a:spcPct val="80000"/>
              </a:lnSpc>
              <a:spcBef>
                <a:spcPts val="0"/>
              </a:spcBef>
              <a:buSzPct val="100000"/>
              <a:buChar char="-"/>
              <a:defRPr b="1" cap="none" i="1" spc="0" sz="2100">
                <a:solidFill>
                  <a:schemeClr val="accent4"/>
                </a:solidFill>
              </a:defRPr>
            </a:pPr>
            <a:r>
              <a:t>Listening or hearing?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ur Influence"/>
          <p:cNvSpPr txBox="1"/>
          <p:nvPr>
            <p:ph type="title"/>
          </p:nvPr>
        </p:nvSpPr>
        <p:spPr>
          <a:xfrm>
            <a:off x="1719261" y="516941"/>
            <a:ext cx="6400808" cy="11025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Troubleshooting</a:t>
            </a:r>
          </a:p>
        </p:txBody>
      </p:sp>
      <p:sp>
        <p:nvSpPr>
          <p:cNvPr id="123" name="Problems:…"/>
          <p:cNvSpPr txBox="1"/>
          <p:nvPr/>
        </p:nvSpPr>
        <p:spPr>
          <a:xfrm>
            <a:off x="1770307" y="1418519"/>
            <a:ext cx="6531553" cy="3435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100">
                <a:solidFill>
                  <a:schemeClr val="accent4"/>
                </a:solidFill>
              </a:defRPr>
            </a:pPr>
            <a:r>
              <a:t>Problems:</a:t>
            </a:r>
          </a:p>
          <a:p>
            <a:pPr>
              <a:defRPr sz="2100">
                <a:solidFill>
                  <a:schemeClr val="accent4"/>
                </a:solidFill>
              </a:defRPr>
            </a:pPr>
            <a:r>
              <a:t>- Time, place and situation</a:t>
            </a:r>
          </a:p>
          <a:p>
            <a:pPr marL="151977" indent="-151977">
              <a:buSzPct val="100000"/>
              <a:buChar char="-"/>
              <a:defRPr sz="2100">
                <a:solidFill>
                  <a:schemeClr val="accent4"/>
                </a:solidFill>
              </a:defRPr>
            </a:pPr>
            <a:r>
              <a:t>Language</a:t>
            </a:r>
          </a:p>
          <a:p>
            <a:pPr marL="151977" indent="-151977">
              <a:buSzPct val="100000"/>
              <a:buChar char="-"/>
              <a:defRPr sz="2100">
                <a:solidFill>
                  <a:schemeClr val="accent4"/>
                </a:solidFill>
              </a:defRPr>
            </a:pPr>
            <a:r>
              <a:t>Our interpretation/projection</a:t>
            </a:r>
          </a:p>
          <a:p>
            <a:pPr marL="151977" indent="-151977">
              <a:buSzPct val="100000"/>
              <a:buChar char="-"/>
              <a:defRPr sz="2100">
                <a:solidFill>
                  <a:schemeClr val="accent4"/>
                </a:solidFill>
              </a:defRPr>
            </a:pPr>
            <a:r>
              <a:t>Leading</a:t>
            </a:r>
          </a:p>
          <a:p>
            <a:pPr>
              <a:defRPr sz="2100">
                <a:solidFill>
                  <a:schemeClr val="accent4"/>
                </a:solidFill>
              </a:defRPr>
            </a:pPr>
          </a:p>
          <a:p>
            <a:pPr>
              <a:defRPr b="1" sz="2100">
                <a:solidFill>
                  <a:schemeClr val="accent4"/>
                </a:solidFill>
              </a:defRPr>
            </a:pPr>
            <a:r>
              <a:t>Antidote:</a:t>
            </a:r>
          </a:p>
          <a:p>
            <a:pPr marL="151977" indent="-151977">
              <a:buSzPct val="100000"/>
              <a:buChar char="-"/>
              <a:defRPr sz="2100">
                <a:solidFill>
                  <a:schemeClr val="accent4"/>
                </a:solidFill>
              </a:defRPr>
            </a:pPr>
            <a:r>
              <a:t>SILENCE!</a:t>
            </a:r>
          </a:p>
          <a:p>
            <a:pPr marL="151977" indent="-151977">
              <a:buSzPct val="100000"/>
              <a:buChar char="-"/>
              <a:defRPr sz="2100">
                <a:solidFill>
                  <a:schemeClr val="accent4"/>
                </a:solidFill>
              </a:defRPr>
            </a:pPr>
            <a:r>
              <a:t>Patience</a:t>
            </a:r>
          </a:p>
          <a:p>
            <a:pPr marL="151977" indent="-151977">
              <a:buSzPct val="100000"/>
              <a:buChar char="-"/>
              <a:defRPr sz="2100">
                <a:solidFill>
                  <a:schemeClr val="accent4"/>
                </a:solidFill>
              </a:defRPr>
            </a:pPr>
            <a:r>
              <a:t>Plan ahead</a:t>
            </a:r>
          </a:p>
          <a:p>
            <a:pPr marL="151977" indent="-151977">
              <a:buSzPct val="100000"/>
              <a:buChar char="-"/>
              <a:defRPr sz="2100">
                <a:solidFill>
                  <a:schemeClr val="accent4"/>
                </a:solidFill>
              </a:defRPr>
            </a:pPr>
            <a:r>
              <a:t>Make notes</a:t>
            </a:r>
          </a:p>
        </p:txBody>
      </p:sp>
      <p:sp>
        <p:nvSpPr>
          <p:cNvPr id="124" name="Text Placeholder 21"/>
          <p:cNvSpPr txBox="1"/>
          <p:nvPr>
            <p:ph type="body" sz="quarter" idx="1"/>
          </p:nvPr>
        </p:nvSpPr>
        <p:spPr>
          <a:xfrm>
            <a:off x="1719261" y="406120"/>
            <a:ext cx="6400808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Developing a Growth Mindset"/>
          <p:cNvSpPr txBox="1"/>
          <p:nvPr>
            <p:ph type="title"/>
          </p:nvPr>
        </p:nvSpPr>
        <p:spPr>
          <a:xfrm>
            <a:off x="1719261" y="275640"/>
            <a:ext cx="6400808" cy="11025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Active Listening</a:t>
            </a:r>
          </a:p>
        </p:txBody>
      </p:sp>
      <p:sp>
        <p:nvSpPr>
          <p:cNvPr id="127" name="Text Placeholder 21"/>
          <p:cNvSpPr txBox="1"/>
          <p:nvPr>
            <p:ph type="body" sz="quarter" idx="1"/>
          </p:nvPr>
        </p:nvSpPr>
        <p:spPr>
          <a:xfrm>
            <a:off x="1719261" y="406120"/>
            <a:ext cx="6400808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pic>
        <p:nvPicPr>
          <p:cNvPr id="12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83420" y="1023503"/>
            <a:ext cx="6730487" cy="40564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E4E4C"/>
                </a:solidFill>
              </a:defRPr>
            </a:lvl1pPr>
          </a:lstStyle>
          <a:p>
            <a:pPr/>
            <a:r>
              <a:t>Models</a:t>
            </a:r>
          </a:p>
        </p:txBody>
      </p:sp>
      <p:sp>
        <p:nvSpPr>
          <p:cNvPr id="131" name="Text Placeholder 3"/>
          <p:cNvSpPr/>
          <p:nvPr>
            <p:ph type="body" idx="14"/>
          </p:nvPr>
        </p:nvSpPr>
        <p:spPr>
          <a:xfrm>
            <a:off x="2127186" y="1417805"/>
            <a:ext cx="6284465" cy="358710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defTabSz="416052">
              <a:spcBef>
                <a:spcPts val="0"/>
              </a:spcBef>
              <a:defRPr spc="341" sz="1365"/>
            </a:pPr>
            <a:r>
              <a:t>*CommUNICATION TrianglE</a:t>
            </a:r>
          </a:p>
          <a:p>
            <a:pPr defTabSz="416052">
              <a:spcBef>
                <a:spcPts val="0"/>
              </a:spcBef>
              <a:defRPr spc="341" sz="1365"/>
            </a:pPr>
          </a:p>
          <a:p>
            <a:pPr defTabSz="416052">
              <a:spcBef>
                <a:spcPts val="0"/>
              </a:spcBef>
              <a:defRPr spc="341" sz="1365"/>
            </a:pPr>
            <a:r>
              <a:t>*INPUT - OUTPUT - PROCESSING</a:t>
            </a:r>
          </a:p>
          <a:p>
            <a:pPr defTabSz="416052">
              <a:spcBef>
                <a:spcPts val="0"/>
              </a:spcBef>
              <a:defRPr cap="none" spc="0" sz="1365"/>
            </a:pPr>
          </a:p>
          <a:p>
            <a:pPr defTabSz="416052">
              <a:spcBef>
                <a:spcPts val="0"/>
              </a:spcBef>
              <a:defRPr cap="none" spc="0" sz="1365"/>
            </a:pPr>
          </a:p>
          <a:p>
            <a:pPr defTabSz="416052">
              <a:spcBef>
                <a:spcPts val="0"/>
              </a:spcBef>
              <a:defRPr cap="none" spc="0" sz="1365"/>
            </a:pPr>
          </a:p>
          <a:p>
            <a:pPr defTabSz="416052">
              <a:spcBef>
                <a:spcPts val="0"/>
              </a:spcBef>
              <a:defRPr cap="none" spc="0" sz="1365"/>
            </a:pPr>
            <a:r>
              <a:t>                                       </a:t>
            </a:r>
            <a:r>
              <a:rPr b="1" sz="1638"/>
              <a:t>MESSAGE RECEIVED</a:t>
            </a:r>
            <a:endParaRPr b="1" sz="1638"/>
          </a:p>
          <a:p>
            <a:pPr defTabSz="416052">
              <a:spcBef>
                <a:spcPts val="0"/>
              </a:spcBef>
              <a:defRPr b="1" cap="none" spc="0" sz="1638"/>
            </a:pPr>
          </a:p>
          <a:p>
            <a:pPr defTabSz="416052">
              <a:spcBef>
                <a:spcPts val="0"/>
              </a:spcBef>
              <a:defRPr b="1" cap="none" spc="0" sz="1638"/>
            </a:pPr>
          </a:p>
          <a:p>
            <a:pPr defTabSz="416052">
              <a:spcBef>
                <a:spcPts val="0"/>
              </a:spcBef>
              <a:defRPr b="1" cap="none" spc="0" sz="1638"/>
            </a:pPr>
          </a:p>
          <a:p>
            <a:pPr defTabSz="416052">
              <a:spcBef>
                <a:spcPts val="0"/>
              </a:spcBef>
              <a:defRPr b="1" cap="none" spc="0" sz="1638"/>
            </a:pPr>
          </a:p>
          <a:p>
            <a:pPr defTabSz="416052">
              <a:spcBef>
                <a:spcPts val="0"/>
              </a:spcBef>
              <a:defRPr b="1" cap="none" spc="0" sz="1638"/>
            </a:pPr>
            <a:r>
              <a:t> MESSAGE SENT                                 MESSAGE UNDERSTOOD</a:t>
            </a:r>
          </a:p>
          <a:p>
            <a:pPr defTabSz="416052">
              <a:spcBef>
                <a:spcPts val="0"/>
              </a:spcBef>
              <a:defRPr b="1" cap="none" spc="0" sz="1638"/>
            </a:pPr>
          </a:p>
          <a:p>
            <a:pPr defTabSz="416052">
              <a:spcBef>
                <a:spcPts val="0"/>
              </a:spcBef>
              <a:defRPr cap="none" spc="0" sz="1365"/>
            </a:pPr>
          </a:p>
        </p:txBody>
      </p:sp>
      <p:sp>
        <p:nvSpPr>
          <p:cNvPr id="132" name="LEARN – LEAD- INSPIRE"/>
          <p:cNvSpPr txBox="1"/>
          <p:nvPr>
            <p:ph type="body" sz="quarter" idx="1"/>
          </p:nvPr>
        </p:nvSpPr>
        <p:spPr>
          <a:xfrm>
            <a:off x="1719261" y="406120"/>
            <a:ext cx="6400807" cy="223840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33" name="Line"/>
          <p:cNvSpPr/>
          <p:nvPr/>
        </p:nvSpPr>
        <p:spPr>
          <a:xfrm flipV="1">
            <a:off x="3174851" y="2946654"/>
            <a:ext cx="825227" cy="825227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4" name="Line"/>
          <p:cNvSpPr/>
          <p:nvPr/>
        </p:nvSpPr>
        <p:spPr>
          <a:xfrm>
            <a:off x="6155975" y="2966665"/>
            <a:ext cx="803165" cy="803165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5" name="Text Placeholder 3"/>
          <p:cNvSpPr/>
          <p:nvPr/>
        </p:nvSpPr>
        <p:spPr>
          <a:xfrm>
            <a:off x="2127186" y="2256969"/>
            <a:ext cx="6284465" cy="2618729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>
            <a:normAutofit fontScale="100000" lnSpcReduction="0"/>
          </a:bodyPr>
          <a:lstStyle/>
          <a:p>
            <a:pPr>
              <a:spcBef>
                <a:spcPts val="100"/>
              </a:spcBef>
              <a:defRPr cap="all" spc="375" sz="1500">
                <a:solidFill>
                  <a:srgbClr val="4E4E4C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op Tips"/>
          <p:cNvSpPr txBox="1"/>
          <p:nvPr>
            <p:ph type="title"/>
          </p:nvPr>
        </p:nvSpPr>
        <p:spPr>
          <a:xfrm>
            <a:off x="1716022" y="466141"/>
            <a:ext cx="6400802" cy="11025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Top Tips</a:t>
            </a:r>
          </a:p>
        </p:txBody>
      </p:sp>
      <p:sp>
        <p:nvSpPr>
          <p:cNvPr id="138" name="Text Placeholder 3"/>
          <p:cNvSpPr txBox="1"/>
          <p:nvPr>
            <p:ph type="body" sz="half" idx="1"/>
          </p:nvPr>
        </p:nvSpPr>
        <p:spPr>
          <a:xfrm>
            <a:off x="1719263" y="1419487"/>
            <a:ext cx="3008319" cy="3541412"/>
          </a:xfrm>
          <a:prstGeom prst="rect">
            <a:avLst/>
          </a:prstGeom>
        </p:spPr>
        <p:txBody>
          <a:bodyPr/>
          <a:lstStyle/>
          <a:p>
            <a:pPr defTabSz="452627">
              <a:spcBef>
                <a:spcPts val="0"/>
              </a:spcBef>
              <a:defRPr b="1" spc="297" sz="1100">
                <a:solidFill>
                  <a:srgbClr val="4E4E4C"/>
                </a:solidFill>
              </a:defRPr>
            </a:pPr>
          </a:p>
          <a:p>
            <a:pPr defTabSz="452627">
              <a:spcBef>
                <a:spcPts val="0"/>
              </a:spcBef>
              <a:defRPr b="1" spc="297" sz="1100">
                <a:solidFill>
                  <a:srgbClr val="4E4E4C"/>
                </a:solidFill>
              </a:defRPr>
            </a:pPr>
          </a:p>
          <a:p>
            <a:pPr defTabSz="452627">
              <a:spcBef>
                <a:spcPts val="0"/>
              </a:spcBef>
              <a:defRPr b="1" spc="297" sz="1100">
                <a:solidFill>
                  <a:srgbClr val="4E4E4C"/>
                </a:solidFill>
              </a:defRPr>
            </a:pPr>
          </a:p>
          <a:p>
            <a:pPr defTabSz="452627">
              <a:spcBef>
                <a:spcPts val="0"/>
              </a:spcBef>
              <a:defRPr b="1" spc="371" sz="1400">
                <a:solidFill>
                  <a:srgbClr val="4E4E4C"/>
                </a:solidFill>
              </a:defRPr>
            </a:pPr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>
                <a:solidFill>
                  <a:srgbClr val="4E4E4C"/>
                </a:solidFill>
              </a:defRPr>
            </a:pPr>
            <a:r>
              <a:t>Listen not hearing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>
                <a:solidFill>
                  <a:srgbClr val="4E4E4C"/>
                </a:solidFill>
              </a:defRPr>
            </a:pPr>
            <a:r>
              <a:t>Listening not waiting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>
                <a:solidFill>
                  <a:srgbClr val="4E4E4C"/>
                </a:solidFill>
              </a:defRPr>
            </a:pPr>
            <a:r>
              <a:t>Stay focused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>
                <a:solidFill>
                  <a:srgbClr val="4E4E4C"/>
                </a:solidFill>
              </a:defRPr>
            </a:pPr>
            <a:r>
              <a:t>Walk and listen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>
                <a:solidFill>
                  <a:srgbClr val="4E4E4C"/>
                </a:solidFill>
              </a:defRPr>
            </a:pPr>
            <a:r>
              <a:t>Environment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>
                <a:solidFill>
                  <a:srgbClr val="4E4E4C"/>
                </a:solidFill>
              </a:defRPr>
            </a:pPr>
            <a:r>
              <a:t>Repeat back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>
                <a:solidFill>
                  <a:srgbClr val="4E4E4C"/>
                </a:solidFill>
              </a:defRPr>
            </a:pPr>
            <a:r>
              <a:t>Use their words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>
                <a:solidFill>
                  <a:srgbClr val="4E4E4C"/>
                </a:solidFill>
              </a:defRPr>
            </a:pPr>
            <a:r>
              <a:t>Summarise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>
                <a:solidFill>
                  <a:srgbClr val="4E4E4C"/>
                </a:solidFill>
              </a:defRPr>
            </a:pPr>
            <a:r>
              <a:t>Pause before Questions</a:t>
            </a:r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>
                <a:solidFill>
                  <a:srgbClr val="4E4E4C"/>
                </a:solidFill>
              </a:defRPr>
            </a:pPr>
            <a:r>
              <a:t>Noises…</a:t>
            </a:r>
          </a:p>
        </p:txBody>
      </p:sp>
      <p:sp>
        <p:nvSpPr>
          <p:cNvPr id="139" name="Text Placeholder 3"/>
          <p:cNvSpPr/>
          <p:nvPr>
            <p:ph type="body" idx="15"/>
          </p:nvPr>
        </p:nvSpPr>
        <p:spPr>
          <a:xfrm>
            <a:off x="5108509" y="1419487"/>
            <a:ext cx="3008319" cy="354141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defTabSz="452627">
              <a:spcBef>
                <a:spcPts val="0"/>
              </a:spcBef>
              <a:defRPr b="1" spc="297" sz="1100"/>
            </a:pPr>
          </a:p>
          <a:p>
            <a:pPr defTabSz="452627">
              <a:spcBef>
                <a:spcPts val="0"/>
              </a:spcBef>
              <a:defRPr b="1" spc="297" sz="1100"/>
            </a:pPr>
          </a:p>
          <a:p>
            <a:pPr defTabSz="452627">
              <a:spcBef>
                <a:spcPts val="0"/>
              </a:spcBef>
              <a:defRPr b="1" spc="297" sz="1100"/>
            </a:pPr>
          </a:p>
          <a:p>
            <a:pPr defTabSz="452627">
              <a:spcBef>
                <a:spcPts val="0"/>
              </a:spcBef>
              <a:defRPr b="1" spc="297" sz="1100"/>
            </a:pPr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/>
            </a:pPr>
            <a:r>
              <a:t>Distractions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/>
            </a:pPr>
            <a:r>
              <a:t>Facade for questions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/>
            </a:pPr>
            <a:r>
              <a:t>Lip service</a:t>
            </a:r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/>
            </a:pPr>
            <a:r>
              <a:t>Attention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/>
            </a:pPr>
            <a:r>
              <a:t>Proximity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/>
            </a:pPr>
            <a:r>
              <a:t>Impatience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/>
            </a:pPr>
            <a:r>
              <a:t>Facial expression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/>
            </a:pPr>
            <a:r>
              <a:t>Environment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/>
            </a:pPr>
            <a:r>
              <a:t>Hurrying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/>
            </a:pPr>
            <a:r>
              <a:t>Assumptions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/>
            </a:pPr>
            <a:r>
              <a:t>Interrupting</a:t>
            </a:r>
            <a:endParaRPr spc="371"/>
          </a:p>
          <a:p>
            <a:pPr marL="119112" indent="-119112" defTabSz="452627">
              <a:spcBef>
                <a:spcPts val="0"/>
              </a:spcBef>
              <a:buSzPct val="100000"/>
              <a:buChar char="-"/>
              <a:defRPr b="1" sz="1400"/>
            </a:pPr>
            <a:r>
              <a:t>Noises…</a:t>
            </a:r>
          </a:p>
        </p:txBody>
      </p:sp>
      <p:sp>
        <p:nvSpPr>
          <p:cNvPr id="140" name="Text Placeholder 3"/>
          <p:cNvSpPr txBox="1"/>
          <p:nvPr/>
        </p:nvSpPr>
        <p:spPr>
          <a:xfrm>
            <a:off x="1716022" y="421456"/>
            <a:ext cx="6400802" cy="22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>
              <a:spcBef>
                <a:spcPts val="100"/>
              </a:spcBef>
              <a:defRPr cap="all" spc="300"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41" name="Dingbat Tick"/>
          <p:cNvSpPr/>
          <p:nvPr/>
        </p:nvSpPr>
        <p:spPr>
          <a:xfrm>
            <a:off x="1920795" y="1515138"/>
            <a:ext cx="517256" cy="4915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5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62FF6C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142" name="Dingbat X"/>
          <p:cNvSpPr/>
          <p:nvPr/>
        </p:nvSpPr>
        <p:spPr>
          <a:xfrm>
            <a:off x="5327384" y="1462601"/>
            <a:ext cx="454108" cy="5365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4" h="21548" fill="norm" stroke="1" extrusionOk="0">
                <a:moveTo>
                  <a:pt x="18655" y="0"/>
                </a:moveTo>
                <a:cubicBezTo>
                  <a:pt x="18494" y="5"/>
                  <a:pt x="18333" y="109"/>
                  <a:pt x="18066" y="314"/>
                </a:cubicBezTo>
                <a:cubicBezTo>
                  <a:pt x="15478" y="2289"/>
                  <a:pt x="13027" y="4381"/>
                  <a:pt x="10727" y="6600"/>
                </a:cubicBezTo>
                <a:cubicBezTo>
                  <a:pt x="10587" y="6735"/>
                  <a:pt x="10434" y="6862"/>
                  <a:pt x="10258" y="7020"/>
                </a:cubicBezTo>
                <a:cubicBezTo>
                  <a:pt x="10102" y="6832"/>
                  <a:pt x="9974" y="6685"/>
                  <a:pt x="9856" y="6533"/>
                </a:cubicBezTo>
                <a:cubicBezTo>
                  <a:pt x="8908" y="5315"/>
                  <a:pt x="7971" y="4091"/>
                  <a:pt x="7009" y="2882"/>
                </a:cubicBezTo>
                <a:cubicBezTo>
                  <a:pt x="6625" y="2399"/>
                  <a:pt x="6178" y="1951"/>
                  <a:pt x="5769" y="1483"/>
                </a:cubicBezTo>
                <a:cubicBezTo>
                  <a:pt x="5573" y="1260"/>
                  <a:pt x="5327" y="1254"/>
                  <a:pt x="5044" y="1314"/>
                </a:cubicBezTo>
                <a:cubicBezTo>
                  <a:pt x="4759" y="1375"/>
                  <a:pt x="4593" y="1540"/>
                  <a:pt x="4590" y="1770"/>
                </a:cubicBezTo>
                <a:cubicBezTo>
                  <a:pt x="4583" y="2129"/>
                  <a:pt x="4349" y="2291"/>
                  <a:pt x="3989" y="2389"/>
                </a:cubicBezTo>
                <a:cubicBezTo>
                  <a:pt x="3741" y="2232"/>
                  <a:pt x="3498" y="2079"/>
                  <a:pt x="3221" y="1904"/>
                </a:cubicBezTo>
                <a:cubicBezTo>
                  <a:pt x="2922" y="2176"/>
                  <a:pt x="2660" y="2427"/>
                  <a:pt x="2382" y="2665"/>
                </a:cubicBezTo>
                <a:cubicBezTo>
                  <a:pt x="2135" y="2876"/>
                  <a:pt x="2125" y="3090"/>
                  <a:pt x="2231" y="3371"/>
                </a:cubicBezTo>
                <a:cubicBezTo>
                  <a:pt x="3179" y="5877"/>
                  <a:pt x="4394" y="8283"/>
                  <a:pt x="5880" y="10593"/>
                </a:cubicBezTo>
                <a:cubicBezTo>
                  <a:pt x="5956" y="10712"/>
                  <a:pt x="6024" y="10835"/>
                  <a:pt x="6094" y="10951"/>
                </a:cubicBezTo>
                <a:cubicBezTo>
                  <a:pt x="4046" y="12991"/>
                  <a:pt x="2019" y="15012"/>
                  <a:pt x="0" y="17024"/>
                </a:cubicBezTo>
                <a:cubicBezTo>
                  <a:pt x="166" y="17359"/>
                  <a:pt x="297" y="17644"/>
                  <a:pt x="450" y="17921"/>
                </a:cubicBezTo>
                <a:cubicBezTo>
                  <a:pt x="559" y="18117"/>
                  <a:pt x="570" y="18299"/>
                  <a:pt x="443" y="18491"/>
                </a:cubicBezTo>
                <a:cubicBezTo>
                  <a:pt x="355" y="18625"/>
                  <a:pt x="277" y="18763"/>
                  <a:pt x="214" y="18906"/>
                </a:cubicBezTo>
                <a:cubicBezTo>
                  <a:pt x="179" y="18986"/>
                  <a:pt x="139" y="19096"/>
                  <a:pt x="175" y="19164"/>
                </a:cubicBezTo>
                <a:cubicBezTo>
                  <a:pt x="462" y="19717"/>
                  <a:pt x="876" y="20186"/>
                  <a:pt x="1406" y="20550"/>
                </a:cubicBezTo>
                <a:cubicBezTo>
                  <a:pt x="1668" y="20457"/>
                  <a:pt x="1862" y="20370"/>
                  <a:pt x="2068" y="20319"/>
                </a:cubicBezTo>
                <a:cubicBezTo>
                  <a:pt x="2305" y="20259"/>
                  <a:pt x="2506" y="20384"/>
                  <a:pt x="2432" y="20567"/>
                </a:cubicBezTo>
                <a:cubicBezTo>
                  <a:pt x="2271" y="20967"/>
                  <a:pt x="2606" y="21165"/>
                  <a:pt x="2838" y="21403"/>
                </a:cubicBezTo>
                <a:cubicBezTo>
                  <a:pt x="3027" y="21596"/>
                  <a:pt x="3335" y="21593"/>
                  <a:pt x="3548" y="21414"/>
                </a:cubicBezTo>
                <a:cubicBezTo>
                  <a:pt x="3624" y="21350"/>
                  <a:pt x="3679" y="21268"/>
                  <a:pt x="3745" y="21195"/>
                </a:cubicBezTo>
                <a:cubicBezTo>
                  <a:pt x="5406" y="19353"/>
                  <a:pt x="7068" y="17510"/>
                  <a:pt x="8732" y="15669"/>
                </a:cubicBezTo>
                <a:cubicBezTo>
                  <a:pt x="8850" y="15538"/>
                  <a:pt x="8982" y="15417"/>
                  <a:pt x="9151" y="15248"/>
                </a:cubicBezTo>
                <a:cubicBezTo>
                  <a:pt x="9312" y="15457"/>
                  <a:pt x="9442" y="15618"/>
                  <a:pt x="9566" y="15782"/>
                </a:cubicBezTo>
                <a:cubicBezTo>
                  <a:pt x="10552" y="17091"/>
                  <a:pt x="11622" y="18348"/>
                  <a:pt x="12799" y="19538"/>
                </a:cubicBezTo>
                <a:cubicBezTo>
                  <a:pt x="13137" y="19880"/>
                  <a:pt x="13363" y="19913"/>
                  <a:pt x="13764" y="19639"/>
                </a:cubicBezTo>
                <a:cubicBezTo>
                  <a:pt x="14071" y="19429"/>
                  <a:pt x="14340" y="19181"/>
                  <a:pt x="14638" y="18942"/>
                </a:cubicBezTo>
                <a:cubicBezTo>
                  <a:pt x="14977" y="19118"/>
                  <a:pt x="15325" y="19299"/>
                  <a:pt x="15670" y="19479"/>
                </a:cubicBezTo>
                <a:cubicBezTo>
                  <a:pt x="15874" y="19336"/>
                  <a:pt x="16024" y="19228"/>
                  <a:pt x="16179" y="19123"/>
                </a:cubicBezTo>
                <a:cubicBezTo>
                  <a:pt x="16407" y="18969"/>
                  <a:pt x="16586" y="18817"/>
                  <a:pt x="16625" y="18532"/>
                </a:cubicBezTo>
                <a:cubicBezTo>
                  <a:pt x="16663" y="18245"/>
                  <a:pt x="16848" y="17980"/>
                  <a:pt x="17238" y="17893"/>
                </a:cubicBezTo>
                <a:cubicBezTo>
                  <a:pt x="17537" y="17826"/>
                  <a:pt x="17736" y="17646"/>
                  <a:pt x="17893" y="17435"/>
                </a:cubicBezTo>
                <a:cubicBezTo>
                  <a:pt x="18144" y="17098"/>
                  <a:pt x="18337" y="16737"/>
                  <a:pt x="18424" y="16377"/>
                </a:cubicBezTo>
                <a:cubicBezTo>
                  <a:pt x="16705" y="14528"/>
                  <a:pt x="15014" y="12708"/>
                  <a:pt x="13308" y="10873"/>
                </a:cubicBezTo>
                <a:cubicBezTo>
                  <a:pt x="13494" y="10665"/>
                  <a:pt x="13612" y="10530"/>
                  <a:pt x="13734" y="10397"/>
                </a:cubicBezTo>
                <a:cubicBezTo>
                  <a:pt x="15805" y="8137"/>
                  <a:pt x="18039" y="6000"/>
                  <a:pt x="20413" y="3968"/>
                </a:cubicBezTo>
                <a:cubicBezTo>
                  <a:pt x="20703" y="3719"/>
                  <a:pt x="20983" y="3471"/>
                  <a:pt x="21190" y="3153"/>
                </a:cubicBezTo>
                <a:cubicBezTo>
                  <a:pt x="21585" y="2544"/>
                  <a:pt x="21600" y="2565"/>
                  <a:pt x="21129" y="2026"/>
                </a:cubicBezTo>
                <a:cubicBezTo>
                  <a:pt x="20955" y="1827"/>
                  <a:pt x="20762" y="1776"/>
                  <a:pt x="20487" y="1772"/>
                </a:cubicBezTo>
                <a:cubicBezTo>
                  <a:pt x="19961" y="1764"/>
                  <a:pt x="19720" y="1486"/>
                  <a:pt x="19806" y="1064"/>
                </a:cubicBezTo>
                <a:cubicBezTo>
                  <a:pt x="19825" y="971"/>
                  <a:pt x="19804" y="847"/>
                  <a:pt x="19743" y="773"/>
                </a:cubicBezTo>
                <a:cubicBezTo>
                  <a:pt x="19597" y="599"/>
                  <a:pt x="19434" y="429"/>
                  <a:pt x="19245" y="289"/>
                </a:cubicBezTo>
                <a:cubicBezTo>
                  <a:pt x="18978" y="92"/>
                  <a:pt x="18816" y="-4"/>
                  <a:pt x="18655" y="0"/>
                </a:cubicBezTo>
                <a:close/>
              </a:path>
            </a:pathLst>
          </a:custGeom>
          <a:solidFill>
            <a:srgbClr val="FF4E56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Key Points"/>
          <p:cNvSpPr txBox="1"/>
          <p:nvPr>
            <p:ph type="title"/>
          </p:nvPr>
        </p:nvSpPr>
        <p:spPr>
          <a:xfrm>
            <a:off x="1716022" y="466141"/>
            <a:ext cx="6400802" cy="11025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Key Points</a:t>
            </a:r>
          </a:p>
        </p:txBody>
      </p:sp>
      <p:sp>
        <p:nvSpPr>
          <p:cNvPr id="145" name="Text Placeholder 21"/>
          <p:cNvSpPr txBox="1"/>
          <p:nvPr>
            <p:ph type="body" sz="quarter" idx="1"/>
          </p:nvPr>
        </p:nvSpPr>
        <p:spPr>
          <a:xfrm>
            <a:off x="1719261" y="406120"/>
            <a:ext cx="6400808" cy="223841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4E4E4C"/>
                </a:solidFill>
              </a:defRPr>
            </a:pPr>
          </a:p>
        </p:txBody>
      </p:sp>
      <p:sp>
        <p:nvSpPr>
          <p:cNvPr id="146" name="Purpose - why do I need to give them feedback?…"/>
          <p:cNvSpPr txBox="1"/>
          <p:nvPr/>
        </p:nvSpPr>
        <p:spPr>
          <a:xfrm>
            <a:off x="1668705" y="1380418"/>
            <a:ext cx="6495436" cy="3395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59213" indent="-159213">
              <a:buSzPct val="100000"/>
              <a:buChar char="-"/>
              <a:defRPr sz="2500">
                <a:solidFill>
                  <a:schemeClr val="accent4"/>
                </a:solidFill>
              </a:defRPr>
            </a:pPr>
            <a:r>
              <a:t>Purpose - what is the point?</a:t>
            </a:r>
          </a:p>
          <a:p>
            <a:pPr marL="159213" indent="-159213">
              <a:buSzPct val="100000"/>
              <a:buChar char="-"/>
              <a:defRPr sz="2500">
                <a:solidFill>
                  <a:schemeClr val="accent4"/>
                </a:solidFill>
              </a:defRPr>
            </a:pPr>
            <a:r>
              <a:t>Think about the bigger picture</a:t>
            </a:r>
            <a:r>
              <a:t> - how will listening help you/them?</a:t>
            </a:r>
          </a:p>
          <a:p>
            <a:pPr marL="159213" indent="-159213">
              <a:buSzPct val="100000"/>
              <a:buChar char="-"/>
              <a:defRPr sz="2500">
                <a:solidFill>
                  <a:schemeClr val="accent4"/>
                </a:solidFill>
              </a:defRPr>
            </a:pPr>
            <a:r>
              <a:t>Consider responses</a:t>
            </a:r>
          </a:p>
          <a:p>
            <a:pPr marL="159213" indent="-159213">
              <a:buSzPct val="100000"/>
              <a:buChar char="-"/>
              <a:defRPr sz="2500">
                <a:solidFill>
                  <a:schemeClr val="accent4"/>
                </a:solidFill>
              </a:defRPr>
            </a:pPr>
            <a:r>
              <a:t>Consider resulting questions and their flow</a:t>
            </a:r>
          </a:p>
          <a:p>
            <a:pPr marL="159213" indent="-159213">
              <a:buSzPct val="100000"/>
              <a:buChar char="-"/>
              <a:defRPr sz="2500">
                <a:solidFill>
                  <a:schemeClr val="accent4"/>
                </a:solidFill>
              </a:defRPr>
            </a:pPr>
            <a:r>
              <a:t>Make notes - heads up</a:t>
            </a:r>
          </a:p>
          <a:p>
            <a:pPr marL="159213" indent="-159213">
              <a:buSzPct val="100000"/>
              <a:buChar char="-"/>
              <a:defRPr sz="2500">
                <a:solidFill>
                  <a:schemeClr val="accent4"/>
                </a:solidFill>
              </a:defRPr>
            </a:pPr>
            <a:r>
              <a:t>Building Rapport - reciprocal</a:t>
            </a:r>
          </a:p>
          <a:p>
            <a:pPr marL="159213" indent="-159213">
              <a:buSzPct val="100000"/>
              <a:buChar char="-"/>
              <a:defRPr sz="2500">
                <a:solidFill>
                  <a:schemeClr val="accent4"/>
                </a:solidFill>
              </a:defRPr>
            </a:pPr>
            <a:r>
              <a:t>Practice!</a:t>
            </a:r>
          </a:p>
          <a:p>
            <a:pPr marL="159213" indent="-159213">
              <a:buSzPct val="100000"/>
              <a:buChar char="-"/>
              <a:defRPr sz="2500">
                <a:solidFill>
                  <a:schemeClr val="accent4"/>
                </a:solidFill>
              </a:defRPr>
            </a:pPr>
            <a:r>
              <a:t>Action Plan and Reviewing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itle 1"/>
          <p:cNvSpPr txBox="1"/>
          <p:nvPr>
            <p:ph type="title"/>
          </p:nvPr>
        </p:nvSpPr>
        <p:spPr>
          <a:xfrm>
            <a:off x="1716022" y="466141"/>
            <a:ext cx="6400802" cy="11025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INSPIRE model</a:t>
            </a:r>
          </a:p>
        </p:txBody>
      </p:sp>
      <p:sp>
        <p:nvSpPr>
          <p:cNvPr id="149" name="Text Placeholder 3"/>
          <p:cNvSpPr txBox="1"/>
          <p:nvPr>
            <p:ph type="body" sz="quarter" idx="1"/>
          </p:nvPr>
        </p:nvSpPr>
        <p:spPr>
          <a:xfrm>
            <a:off x="1719261" y="406120"/>
            <a:ext cx="6400808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50" name="Text Placeholder 4"/>
          <p:cNvSpPr/>
          <p:nvPr>
            <p:ph type="body" idx="14"/>
          </p:nvPr>
        </p:nvSpPr>
        <p:spPr>
          <a:xfrm>
            <a:off x="1538221" y="1394012"/>
            <a:ext cx="7871732" cy="321761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 </a:t>
            </a:r>
            <a:r>
              <a:rPr b="0"/>
              <a:t>- Inspire and motivate your followers with a unified vision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N</a:t>
            </a:r>
            <a:r>
              <a:rPr b="0"/>
              <a:t> - Nurture an environment of team-focused goals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S </a:t>
            </a:r>
            <a:r>
              <a:rPr b="0"/>
              <a:t>- Set the example you want to see in your followers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P</a:t>
            </a:r>
            <a:r>
              <a:rPr b="0"/>
              <a:t> - Praise, and give constructive feedback to help your followers develop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</a:t>
            </a:r>
            <a:r>
              <a:rPr b="0"/>
              <a:t> - Insist on setting high standards, relative to each individual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</a:t>
            </a:r>
            <a:r>
              <a:rPr b="0"/>
              <a:t> - Recognise and respond to each individual’s needs </a:t>
            </a:r>
            <a:endParaRPr>
              <a:solidFill>
                <a:srgbClr val="E8EC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33756">
              <a:lnSpc>
                <a:spcPct val="80000"/>
              </a:lnSpc>
              <a:spcBef>
                <a:spcPts val="700"/>
              </a:spcBef>
              <a:defRPr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defTabSz="333756">
              <a:lnSpc>
                <a:spcPct val="80000"/>
              </a:lnSpc>
              <a:spcBef>
                <a:spcPts val="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</a:t>
            </a:r>
            <a:r>
              <a:rPr b="0"/>
              <a:t> - Encourage followers to create and implement their own solutions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